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7"/>
  </p:notesMasterIdLst>
  <p:handoutMasterIdLst>
    <p:handoutMasterId r:id="rId18"/>
  </p:handoutMasterIdLst>
  <p:sldIdLst>
    <p:sldId id="259" r:id="rId3"/>
    <p:sldId id="280" r:id="rId4"/>
    <p:sldId id="1724" r:id="rId5"/>
    <p:sldId id="1726" r:id="rId6"/>
    <p:sldId id="262" r:id="rId7"/>
    <p:sldId id="1725" r:id="rId8"/>
    <p:sldId id="1733" r:id="rId9"/>
    <p:sldId id="1727" r:id="rId10"/>
    <p:sldId id="1728" r:id="rId11"/>
    <p:sldId id="1729" r:id="rId12"/>
    <p:sldId id="1730" r:id="rId13"/>
    <p:sldId id="1731" r:id="rId14"/>
    <p:sldId id="275" r:id="rId15"/>
    <p:sldId id="260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内容页" id="{EB11151C-0E14-47B0-8218-1431BF894351}">
          <p14:sldIdLst>
            <p14:sldId id="280"/>
            <p14:sldId id="1724"/>
            <p14:sldId id="1726"/>
            <p14:sldId id="262"/>
            <p14:sldId id="1725"/>
            <p14:sldId id="1733"/>
            <p14:sldId id="1727"/>
            <p14:sldId id="1728"/>
            <p14:sldId id="1729"/>
            <p14:sldId id="1730"/>
            <p14:sldId id="1731"/>
            <p14:sldId id="275"/>
          </p14:sldIdLst>
        </p14:section>
        <p14:section name="封底" id="{843E591D-6EE2-4691-951C-C0C689F2217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62" d="100"/>
          <a:sy n="62" d="100"/>
        </p:scale>
        <p:origin x="883" y="4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6" y="1920169"/>
            <a:ext cx="9379365" cy="1060855"/>
          </a:xfrm>
        </p:spPr>
        <p:txBody>
          <a:bodyPr/>
          <a:lstStyle/>
          <a:p>
            <a:r>
              <a:rPr lang="zh-CN" altLang="en-US" dirty="0"/>
              <a:t>交作业模拟器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2021年12月12日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800" dirty="0"/>
              <a:t>黄思远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C6FF10A-FDB9-4BFD-959C-F159A26E9E6D}"/>
              </a:ext>
            </a:extLst>
          </p:cNvPr>
          <p:cNvSpPr txBox="1">
            <a:spLocks/>
          </p:cNvSpPr>
          <p:nvPr/>
        </p:nvSpPr>
        <p:spPr>
          <a:xfrm>
            <a:off x="4473701" y="2799002"/>
            <a:ext cx="3244596" cy="45402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800" kern="12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安卓应用开发实训项目汇报</a:t>
            </a:r>
            <a:endParaRPr lang="zh-C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E7D4F-82B7-44C7-B9DB-755C35ABB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CoursePage</a:t>
            </a:r>
            <a:r>
              <a:rPr lang="zh-CN" altLang="en-US" dirty="0"/>
              <a:t>：</a:t>
            </a:r>
            <a:r>
              <a:rPr lang="en-US" altLang="zh-CN" dirty="0"/>
              <a:t>Assignments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9DAB-2F55-4C23-BED5-8EBB67FA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B4A3-E570-42F0-BA6B-13F3F821E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439EB4-9047-413A-B176-4532D3E2E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70120" cy="55623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en-US" altLang="zh-CN" dirty="0"/>
              <a:t>Theme color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Event</a:t>
            </a:r>
            <a:r>
              <a:rPr lang="zh-CN" altLang="en-US" dirty="0"/>
              <a:t>数据库，根据课程筛选显示</a:t>
            </a:r>
            <a:endParaRPr lang="en-US" altLang="zh-CN" dirty="0"/>
          </a:p>
          <a:p>
            <a:r>
              <a:rPr lang="zh-CN" altLang="en-US" dirty="0"/>
              <a:t>未提交作业显示在上方</a:t>
            </a:r>
            <a:endParaRPr lang="en-US" altLang="zh-CN" dirty="0"/>
          </a:p>
          <a:p>
            <a:r>
              <a:rPr lang="zh-CN" altLang="en-US" dirty="0"/>
              <a:t>已提交（包括往期已提交作业）显示在最下方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6CF0B-BA8E-49E3-93AB-E20DA206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6710"/>
            <a:ext cx="2728632" cy="545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ACC88-8BE7-41CA-A6B5-4D81DC9A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66" y="766710"/>
            <a:ext cx="2752242" cy="5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7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AE283-1E6D-498E-AC29-9D41208B7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CoursePage</a:t>
            </a:r>
            <a:r>
              <a:rPr lang="zh-CN" altLang="en-US" dirty="0"/>
              <a:t>：</a:t>
            </a:r>
            <a:r>
              <a:rPr lang="en-US" altLang="zh-CN" dirty="0"/>
              <a:t>Information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4CEB9-0FB9-4116-B1B7-2536C886A1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F59D5-F12C-406E-BAE4-8B177AAFA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EEB8F-9CE1-45BF-B4A9-7264C3B955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6613085" cy="476579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课程基础信息</a:t>
            </a:r>
            <a:endParaRPr lang="en-US" altLang="zh-CN" dirty="0"/>
          </a:p>
          <a:p>
            <a:r>
              <a:rPr lang="zh-CN" altLang="en-US" dirty="0"/>
              <a:t>上课地点展示：百度地图控件，使用经纬度绘制标点</a:t>
            </a:r>
            <a:endParaRPr lang="en-US" altLang="zh-CN" dirty="0"/>
          </a:p>
          <a:p>
            <a:r>
              <a:rPr lang="zh-CN" altLang="en-US" dirty="0"/>
              <a:t>课程分数占比饼图，自定义</a:t>
            </a:r>
            <a:r>
              <a:rPr lang="en-US" altLang="zh-CN" dirty="0"/>
              <a:t>View</a:t>
            </a:r>
            <a:r>
              <a:rPr lang="zh-CN" altLang="en-US" dirty="0"/>
              <a:t>：</a:t>
            </a:r>
            <a:r>
              <a:rPr lang="en-US" altLang="zh-CN" dirty="0" err="1"/>
              <a:t>animation.animatedValue</a:t>
            </a:r>
            <a:r>
              <a:rPr lang="zh-CN" altLang="en-US" dirty="0"/>
              <a:t> 获取动画进行程度并更新绘制角度，达到动画生成的目的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FE28B-F848-4147-AFFF-95BED22B4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"/>
          <a:stretch/>
        </p:blipFill>
        <p:spPr>
          <a:xfrm>
            <a:off x="7285953" y="642145"/>
            <a:ext cx="2924846" cy="59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8C4BF-F3DB-417E-85EC-F49D8B0B3E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Submission Page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199AD-A684-4795-9B1D-405C47892C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895B5-5D49-4B76-9F55-7537ABAD76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670B6-E30F-4C4C-A559-ABBED7C4F5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更新项目提交状态到</a:t>
            </a:r>
            <a:r>
              <a:rPr lang="en-US" altLang="zh-CN" dirty="0"/>
              <a:t>database</a:t>
            </a:r>
          </a:p>
          <a:p>
            <a:r>
              <a:rPr lang="zh-CN" altLang="en-US" dirty="0"/>
              <a:t>从文件管理器选择文件</a:t>
            </a:r>
            <a:r>
              <a:rPr lang="en-US" altLang="zh-CN" dirty="0" err="1"/>
              <a:t>Intent.ACTION_</a:t>
            </a:r>
            <a:r>
              <a:rPr lang="en-US" altLang="zh-CN" err="1"/>
              <a:t>GET</a:t>
            </a:r>
            <a:r>
              <a:rPr lang="en-US" altLang="zh-CN"/>
              <a:t>_CONTENT</a:t>
            </a:r>
            <a:endParaRPr lang="en-US" altLang="zh-CN" dirty="0"/>
          </a:p>
          <a:p>
            <a:r>
              <a:rPr lang="zh-CN" altLang="en-US" dirty="0"/>
              <a:t>显示文件名称，文件路径等信息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D75F4-75C6-4757-80A6-93FCC231A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39" y="642145"/>
            <a:ext cx="2893661" cy="61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1800788"/>
          </a:xfrm>
        </p:spPr>
        <p:txBody>
          <a:bodyPr/>
          <a:lstStyle/>
          <a:p>
            <a:r>
              <a:rPr lang="en-US" altLang="zh-CN" dirty="0"/>
              <a:t>DEMO</a:t>
            </a:r>
          </a:p>
          <a:p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: Canvas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034ED-D9BF-469D-883F-535C2152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6" y="647142"/>
            <a:ext cx="5562701" cy="31290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47AE96-90C3-4F55-B94E-84E29D5E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13" y="647142"/>
            <a:ext cx="5562702" cy="31290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409EBA-201A-484A-B7FC-0D8BA745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5" y="3793336"/>
            <a:ext cx="5562701" cy="3129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6B80C4-CDFE-44E3-874E-406ECC64C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314" y="3793336"/>
            <a:ext cx="5562700" cy="31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1F7A3-9ACA-429B-BC1D-5C62263E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b="14509"/>
          <a:stretch/>
        </p:blipFill>
        <p:spPr>
          <a:xfrm>
            <a:off x="6089036" y="1217923"/>
            <a:ext cx="3169788" cy="551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3544B-E0E7-4417-A06D-AB13868C6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6" b="14510"/>
          <a:stretch/>
        </p:blipFill>
        <p:spPr>
          <a:xfrm>
            <a:off x="2229223" y="1217923"/>
            <a:ext cx="3169788" cy="551894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5708C-CAA9-479F-BAED-D59318179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</p:spPr>
        <p:txBody>
          <a:bodyPr/>
          <a:lstStyle/>
          <a:p>
            <a:r>
              <a:rPr lang="en-US" altLang="zh-CN" dirty="0"/>
              <a:t>Canvas</a:t>
            </a:r>
            <a:r>
              <a:rPr lang="zh-CN" altLang="en-US" dirty="0"/>
              <a:t>系统移动端支持十分感人</a:t>
            </a:r>
          </a:p>
        </p:txBody>
      </p:sp>
    </p:spTree>
    <p:extLst>
      <p:ext uri="{BB962C8B-B14F-4D97-AF65-F5344CB8AC3E}">
        <p14:creationId xmlns:p14="http://schemas.microsoft.com/office/powerpoint/2010/main" val="119202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036B1-6520-4D73-A59C-2420666182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F26F5-8FBD-4659-9480-CA65E3FF8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5304-20BE-47CD-ADD0-9BE3A8B55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94AA7F-0BCE-4A66-A6C9-8BBA182E1858}"/>
              </a:ext>
            </a:extLst>
          </p:cNvPr>
          <p:cNvSpPr/>
          <p:nvPr/>
        </p:nvSpPr>
        <p:spPr>
          <a:xfrm>
            <a:off x="488669" y="3138767"/>
            <a:ext cx="1676400" cy="419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MainAct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0265B-F3DD-47C2-8975-0241B2F32252}"/>
              </a:ext>
            </a:extLst>
          </p:cNvPr>
          <p:cNvSpPr/>
          <p:nvPr/>
        </p:nvSpPr>
        <p:spPr>
          <a:xfrm>
            <a:off x="2634989" y="1978866"/>
            <a:ext cx="1835411" cy="670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HomeFrag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时间轴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62D8C-C75C-4A54-8A5B-488F084D3AEB}"/>
              </a:ext>
            </a:extLst>
          </p:cNvPr>
          <p:cNvSpPr/>
          <p:nvPr/>
        </p:nvSpPr>
        <p:spPr>
          <a:xfrm>
            <a:off x="2634989" y="3013261"/>
            <a:ext cx="1835411" cy="670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CurriculumFrag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课程列表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49B83-E770-460D-A77D-96E299CC21A2}"/>
              </a:ext>
            </a:extLst>
          </p:cNvPr>
          <p:cNvSpPr/>
          <p:nvPr/>
        </p:nvSpPr>
        <p:spPr>
          <a:xfrm>
            <a:off x="2634988" y="3957357"/>
            <a:ext cx="1835411" cy="670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TimetableFrag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课程表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6531C-788E-4A12-9142-20D8CD7D0945}"/>
              </a:ext>
            </a:extLst>
          </p:cNvPr>
          <p:cNvSpPr/>
          <p:nvPr/>
        </p:nvSpPr>
        <p:spPr>
          <a:xfrm>
            <a:off x="10008244" y="2506663"/>
            <a:ext cx="1835411" cy="670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AssignmentAct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提交页面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050D8-D17F-4668-8E52-6E6811A41184}"/>
              </a:ext>
            </a:extLst>
          </p:cNvPr>
          <p:cNvSpPr/>
          <p:nvPr/>
        </p:nvSpPr>
        <p:spPr>
          <a:xfrm>
            <a:off x="5029201" y="3002544"/>
            <a:ext cx="1835411" cy="670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CoursePage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课程主页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87C2EF-6A99-4AE3-8938-8357D59E121A}"/>
              </a:ext>
            </a:extLst>
          </p:cNvPr>
          <p:cNvSpPr/>
          <p:nvPr/>
        </p:nvSpPr>
        <p:spPr>
          <a:xfrm>
            <a:off x="7143599" y="2506663"/>
            <a:ext cx="2026857" cy="670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AssignmentFrag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课程作业列表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3365A-5989-4E7A-BD2E-D2830B12F1FD}"/>
              </a:ext>
            </a:extLst>
          </p:cNvPr>
          <p:cNvSpPr/>
          <p:nvPr/>
        </p:nvSpPr>
        <p:spPr>
          <a:xfrm>
            <a:off x="7143599" y="3541058"/>
            <a:ext cx="2026857" cy="670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InformationFrag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课程详情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649BB9-F725-4521-8AC6-178E890DA20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2165069" y="3348317"/>
            <a:ext cx="469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63F9B8-F21D-4054-90E9-BB2E306F45F7}"/>
              </a:ext>
            </a:extLst>
          </p:cNvPr>
          <p:cNvCxnSpPr/>
          <p:nvPr/>
        </p:nvCxnSpPr>
        <p:spPr>
          <a:xfrm flipV="1">
            <a:off x="2394728" y="2313922"/>
            <a:ext cx="0" cy="103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B4800A-496D-49D5-9CA9-15DC2AF1E973}"/>
              </a:ext>
            </a:extLst>
          </p:cNvPr>
          <p:cNvCxnSpPr>
            <a:endCxn id="9" idx="1"/>
          </p:cNvCxnSpPr>
          <p:nvPr/>
        </p:nvCxnSpPr>
        <p:spPr>
          <a:xfrm>
            <a:off x="2394728" y="2313922"/>
            <a:ext cx="240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DD7796-06D7-483E-BDA1-EAD46155CB39}"/>
              </a:ext>
            </a:extLst>
          </p:cNvPr>
          <p:cNvCxnSpPr>
            <a:cxnSpLocks/>
          </p:cNvCxnSpPr>
          <p:nvPr/>
        </p:nvCxnSpPr>
        <p:spPr>
          <a:xfrm>
            <a:off x="2394728" y="3337600"/>
            <a:ext cx="0" cy="954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9AF558-6270-4482-BFC7-911129D2337E}"/>
              </a:ext>
            </a:extLst>
          </p:cNvPr>
          <p:cNvCxnSpPr>
            <a:endCxn id="11" idx="1"/>
          </p:cNvCxnSpPr>
          <p:nvPr/>
        </p:nvCxnSpPr>
        <p:spPr>
          <a:xfrm>
            <a:off x="2394728" y="4292412"/>
            <a:ext cx="2402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920223-A1C8-4BAD-B7BF-682398D62203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4470400" y="3337600"/>
            <a:ext cx="558801" cy="10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2DF92C-DDBA-40CB-84A5-0B44F723F888}"/>
              </a:ext>
            </a:extLst>
          </p:cNvPr>
          <p:cNvCxnSpPr/>
          <p:nvPr/>
        </p:nvCxnSpPr>
        <p:spPr>
          <a:xfrm>
            <a:off x="4788940" y="3348316"/>
            <a:ext cx="0" cy="94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86CEF9-10A1-47CA-9580-F47E99D7F58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470399" y="4292413"/>
            <a:ext cx="318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409CD7-3471-4FAD-8001-8B9E081CB152}"/>
              </a:ext>
            </a:extLst>
          </p:cNvPr>
          <p:cNvCxnSpPr>
            <a:stCxn id="13" idx="3"/>
          </p:cNvCxnSpPr>
          <p:nvPr/>
        </p:nvCxnSpPr>
        <p:spPr>
          <a:xfrm>
            <a:off x="6864612" y="3337600"/>
            <a:ext cx="145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7C0BD03-08FA-475C-A366-CB5497CEBBF9}"/>
              </a:ext>
            </a:extLst>
          </p:cNvPr>
          <p:cNvCxnSpPr>
            <a:stCxn id="14" idx="1"/>
          </p:cNvCxnSpPr>
          <p:nvPr/>
        </p:nvCxnSpPr>
        <p:spPr>
          <a:xfrm flipH="1">
            <a:off x="7028329" y="2841719"/>
            <a:ext cx="115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5DE17F-22F2-4899-8286-13B07880A47E}"/>
              </a:ext>
            </a:extLst>
          </p:cNvPr>
          <p:cNvCxnSpPr/>
          <p:nvPr/>
        </p:nvCxnSpPr>
        <p:spPr>
          <a:xfrm>
            <a:off x="7010400" y="2831119"/>
            <a:ext cx="0" cy="104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D04004-297F-4662-9CE7-494A6047CDCA}"/>
              </a:ext>
            </a:extLst>
          </p:cNvPr>
          <p:cNvCxnSpPr>
            <a:endCxn id="15" idx="1"/>
          </p:cNvCxnSpPr>
          <p:nvPr/>
        </p:nvCxnSpPr>
        <p:spPr>
          <a:xfrm>
            <a:off x="7028329" y="3876113"/>
            <a:ext cx="1152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7202609-EF63-4321-BF19-EFD242B44FFC}"/>
              </a:ext>
            </a:extLst>
          </p:cNvPr>
          <p:cNvCxnSpPr>
            <a:stCxn id="9" idx="3"/>
          </p:cNvCxnSpPr>
          <p:nvPr/>
        </p:nvCxnSpPr>
        <p:spPr>
          <a:xfrm>
            <a:off x="4470400" y="2313922"/>
            <a:ext cx="5050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D59604-0E37-44B5-8D9F-79B73A915939}"/>
              </a:ext>
            </a:extLst>
          </p:cNvPr>
          <p:cNvCxnSpPr/>
          <p:nvPr/>
        </p:nvCxnSpPr>
        <p:spPr>
          <a:xfrm>
            <a:off x="9529482" y="2313922"/>
            <a:ext cx="0" cy="517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A07C4-C7DF-4600-85DE-2526EE3B9034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9170456" y="2841719"/>
            <a:ext cx="837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4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096000" y="17453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accent2"/>
                </a:solidFill>
              </a:rPr>
              <a:t>MainActivity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165725" y="1745377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165725" y="2825377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165725" y="3905377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096000" y="28253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accent2"/>
                </a:solidFill>
              </a:rPr>
              <a:t>CurriculumActivity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096000" y="3905377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>
                <a:solidFill>
                  <a:schemeClr val="accent2"/>
                </a:solidFill>
              </a:rPr>
              <a:t>AssignmentActivity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E7D4F-82B7-44C7-B9DB-755C35ABB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MainActivity</a:t>
            </a:r>
            <a:r>
              <a:rPr lang="zh-CN" altLang="en-US" dirty="0"/>
              <a:t>：</a:t>
            </a:r>
            <a:r>
              <a:rPr lang="en-US" altLang="zh-CN" dirty="0"/>
              <a:t>Dashboard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9DAB-2F55-4C23-BED5-8EBB67FA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B4A3-E570-42F0-BA6B-13F3F821E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439EB4-9047-413A-B176-4532D3E2E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70120" cy="55623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建立了</a:t>
            </a:r>
            <a:r>
              <a:rPr lang="en-US" altLang="zh-CN" dirty="0"/>
              <a:t>Events</a:t>
            </a:r>
            <a:r>
              <a:rPr lang="zh-CN" altLang="en-US" dirty="0"/>
              <a:t>数据库</a:t>
            </a:r>
            <a:endParaRPr lang="en-US" altLang="zh-CN" dirty="0"/>
          </a:p>
          <a:p>
            <a:r>
              <a:rPr lang="en-US" altLang="zh-CN" dirty="0"/>
              <a:t>Events</a:t>
            </a:r>
            <a:r>
              <a:rPr lang="zh-CN" altLang="en-US" dirty="0"/>
              <a:t>分为课程作业和自建</a:t>
            </a:r>
            <a:r>
              <a:rPr lang="en-US" altLang="zh-CN" dirty="0" err="1"/>
              <a:t>Todo</a:t>
            </a:r>
            <a:r>
              <a:rPr lang="zh-CN" altLang="en-US" dirty="0"/>
              <a:t>，可用</a:t>
            </a:r>
            <a:r>
              <a:rPr lang="en-US" altLang="zh-CN" dirty="0"/>
              <a:t>spinner</a:t>
            </a:r>
            <a:r>
              <a:rPr lang="zh-CN" altLang="en-US" dirty="0"/>
              <a:t>筛选：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添加</a:t>
            </a:r>
            <a:r>
              <a:rPr lang="en-US" altLang="zh-CN" dirty="0" err="1"/>
              <a:t>Todo</a:t>
            </a:r>
            <a:r>
              <a:rPr lang="en-US" altLang="zh-CN" dirty="0"/>
              <a:t>/ </a:t>
            </a:r>
            <a:r>
              <a:rPr lang="zh-CN" altLang="en-US" dirty="0"/>
              <a:t>作业</a:t>
            </a:r>
            <a:endParaRPr lang="en-US" altLang="zh-CN" dirty="0"/>
          </a:p>
          <a:p>
            <a:r>
              <a:rPr lang="zh-CN" altLang="en-US" dirty="0"/>
              <a:t>点击事件跳转作业提交页面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时间轴显示逻辑</a:t>
            </a:r>
            <a:endParaRPr lang="en-US" altLang="zh-CN" b="1" dirty="0"/>
          </a:p>
          <a:p>
            <a:r>
              <a:rPr lang="zh-CN" altLang="en-US" dirty="0"/>
              <a:t>过时</a:t>
            </a:r>
            <a:r>
              <a:rPr lang="en-US" altLang="zh-CN" dirty="0"/>
              <a:t>&amp;&amp;</a:t>
            </a:r>
            <a:r>
              <a:rPr lang="zh-CN" altLang="en-US" dirty="0"/>
              <a:t>未交作业提示</a:t>
            </a:r>
            <a:r>
              <a:rPr lang="en-US" altLang="zh-CN" dirty="0"/>
              <a:t>MISSING</a:t>
            </a:r>
          </a:p>
          <a:p>
            <a:r>
              <a:rPr lang="zh-CN" altLang="en-US" dirty="0"/>
              <a:t>过时</a:t>
            </a:r>
            <a:r>
              <a:rPr lang="en-US" altLang="zh-CN" dirty="0"/>
              <a:t>&amp;&amp;</a:t>
            </a:r>
            <a:r>
              <a:rPr lang="zh-CN" altLang="en-US" dirty="0"/>
              <a:t>已交作业不显示在主页时间轴</a:t>
            </a:r>
            <a:endParaRPr lang="en-US" altLang="zh-CN" dirty="0"/>
          </a:p>
          <a:p>
            <a:r>
              <a:rPr lang="zh-CN" altLang="en-US" dirty="0"/>
              <a:t>已提交作业提示</a:t>
            </a:r>
            <a:r>
              <a:rPr lang="en-US" altLang="zh-CN" dirty="0"/>
              <a:t>SUBMITTED</a:t>
            </a:r>
          </a:p>
          <a:p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E7E3C9-0D1F-4286-B751-6D91E1CD2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5" y="766710"/>
            <a:ext cx="2830875" cy="60359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131B9-062E-4972-9EC6-1AD47539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61" y="766710"/>
            <a:ext cx="2830875" cy="60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E7D4F-82B7-44C7-B9DB-755C35ABB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MainActivity</a:t>
            </a:r>
            <a:r>
              <a:rPr lang="zh-CN" altLang="en-US" dirty="0"/>
              <a:t>：</a:t>
            </a:r>
            <a:r>
              <a:rPr lang="en-US" altLang="zh-CN" dirty="0"/>
              <a:t>Add Event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9DAB-2F55-4C23-BED5-8EBB67FA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B4A3-E570-42F0-BA6B-13F3F821E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439EB4-9047-413A-B176-4532D3E2E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70120" cy="55623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选择类别</a:t>
            </a:r>
            <a:endParaRPr lang="en-US" altLang="zh-CN" dirty="0"/>
          </a:p>
          <a:p>
            <a:r>
              <a:rPr lang="zh-CN" altLang="en-US" dirty="0"/>
              <a:t>选择日期时间，转化为毫秒存入数据库</a:t>
            </a:r>
            <a:endParaRPr lang="en-US" altLang="zh-CN" dirty="0"/>
          </a:p>
          <a:p>
            <a:r>
              <a:rPr lang="zh-CN" altLang="en-US" dirty="0"/>
              <a:t>添加课程时：选择课程</a:t>
            </a:r>
            <a:r>
              <a:rPr lang="en-US" altLang="zh-CN" dirty="0"/>
              <a:t>spinner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CEFB6-50AE-4D89-A2B9-CD11E507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33" y="734030"/>
            <a:ext cx="2851702" cy="60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E7D4F-82B7-44C7-B9DB-755C35ABB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MainActivity</a:t>
            </a:r>
            <a:r>
              <a:rPr lang="zh-CN" altLang="en-US" dirty="0"/>
              <a:t>：</a:t>
            </a:r>
            <a:r>
              <a:rPr lang="en-US" altLang="zh-CN" dirty="0"/>
              <a:t>Curriculums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9DAB-2F55-4C23-BED5-8EBB67FA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B4A3-E570-42F0-BA6B-13F3F821E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439EB4-9047-413A-B176-4532D3E2E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70120" cy="55623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课程信息由 课程信息</a:t>
            </a:r>
            <a:r>
              <a:rPr lang="en-US" altLang="zh-CN" dirty="0"/>
              <a:t>json</a:t>
            </a:r>
            <a:r>
              <a:rPr lang="zh-CN" altLang="en-US" dirty="0"/>
              <a:t>文件加载</a:t>
            </a:r>
            <a:endParaRPr lang="en-US" altLang="zh-CN" dirty="0"/>
          </a:p>
          <a:p>
            <a:r>
              <a:rPr lang="zh-CN" altLang="en-US" dirty="0"/>
              <a:t>每个课程有自己的</a:t>
            </a:r>
            <a:r>
              <a:rPr lang="en-US" altLang="zh-CN" dirty="0"/>
              <a:t>theme color</a:t>
            </a:r>
            <a:r>
              <a:rPr lang="zh-CN" altLang="en-US" dirty="0"/>
              <a:t>，与主页作业颜色联动</a:t>
            </a:r>
            <a:endParaRPr lang="en-US" altLang="zh-CN" dirty="0"/>
          </a:p>
          <a:p>
            <a:r>
              <a:rPr lang="zh-CN" altLang="en-US" dirty="0"/>
              <a:t>点击进入课程详情页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7E8472-C5AB-49D1-8E87-4E7021E4E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66" y="652751"/>
            <a:ext cx="2889822" cy="61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E7D4F-82B7-44C7-B9DB-755C35ABBC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629378" cy="598488"/>
          </a:xfrm>
        </p:spPr>
        <p:txBody>
          <a:bodyPr/>
          <a:lstStyle/>
          <a:p>
            <a:r>
              <a:rPr lang="en-US" altLang="zh-CN" dirty="0" err="1"/>
              <a:t>MainActivity</a:t>
            </a:r>
            <a:r>
              <a:rPr lang="zh-CN" altLang="en-US" dirty="0"/>
              <a:t>：</a:t>
            </a:r>
            <a:r>
              <a:rPr lang="en-US" altLang="zh-CN" dirty="0"/>
              <a:t>Curriculum Timetable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9DAB-2F55-4C23-BED5-8EBB67FA3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B4A3-E570-42F0-BA6B-13F3F821E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439EB4-9047-413A-B176-4532D3E2E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4970120" cy="55623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Features</a:t>
            </a:r>
          </a:p>
          <a:p>
            <a:r>
              <a:rPr lang="zh-CN" altLang="en-US" dirty="0"/>
              <a:t>加载自课程信息</a:t>
            </a:r>
            <a:r>
              <a:rPr lang="en-US" altLang="zh-CN" dirty="0"/>
              <a:t>json</a:t>
            </a:r>
            <a:r>
              <a:rPr lang="zh-CN" altLang="en-US" dirty="0"/>
              <a:t>，在</a:t>
            </a:r>
            <a:r>
              <a:rPr lang="en-US" altLang="zh-CN" dirty="0" err="1"/>
              <a:t>CoordinatorLayout</a:t>
            </a:r>
            <a:r>
              <a:rPr lang="zh-CN" altLang="en-US" dirty="0"/>
              <a:t>中动态绘制</a:t>
            </a:r>
            <a:endParaRPr lang="en-US" altLang="zh-CN" dirty="0"/>
          </a:p>
          <a:p>
            <a:r>
              <a:rPr lang="zh-CN" altLang="en-US" dirty="0"/>
              <a:t>点击进入课程页面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82DFB-7878-4C86-97B7-6D0ACAB2E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6" y="704150"/>
            <a:ext cx="2865716" cy="61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306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交作业模拟器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Huang Henry</cp:lastModifiedBy>
  <cp:revision>119</cp:revision>
  <dcterms:created xsi:type="dcterms:W3CDTF">2019-01-23T14:14:04Z</dcterms:created>
  <dcterms:modified xsi:type="dcterms:W3CDTF">2021-12-12T05:28:59Z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